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1" r:id="rId6"/>
    <p:sldId id="289" r:id="rId7"/>
    <p:sldId id="285" r:id="rId8"/>
    <p:sldId id="286" r:id="rId9"/>
    <p:sldId id="287" r:id="rId10"/>
    <p:sldId id="288" r:id="rId11"/>
    <p:sldId id="262" r:id="rId12"/>
    <p:sldId id="284" r:id="rId13"/>
    <p:sldId id="275" r:id="rId14"/>
    <p:sldId id="266" r:id="rId15"/>
    <p:sldId id="276" r:id="rId16"/>
    <p:sldId id="290" r:id="rId17"/>
    <p:sldId id="291" r:id="rId18"/>
    <p:sldId id="292" r:id="rId19"/>
    <p:sldId id="293" r:id="rId20"/>
    <p:sldId id="294" r:id="rId21"/>
    <p:sldId id="295" r:id="rId22"/>
    <p:sldId id="296" r:id="rId23"/>
    <p:sldId id="263" r:id="rId24"/>
    <p:sldId id="264" r:id="rId25"/>
    <p:sldId id="265" r:id="rId26"/>
    <p:sldId id="277" r:id="rId27"/>
    <p:sldId id="279" r:id="rId28"/>
    <p:sldId id="280" r:id="rId29"/>
    <p:sldId id="268" r:id="rId30"/>
    <p:sldId id="278" r:id="rId31"/>
    <p:sldId id="283" r:id="rId32"/>
    <p:sldId id="269" r:id="rId33"/>
    <p:sldId id="270" r:id="rId34"/>
    <p:sldId id="271" r:id="rId35"/>
    <p:sldId id="281" r:id="rId36"/>
    <p:sldId id="282" r:id="rId37"/>
  </p:sldIdLst>
  <p:sldSz cx="9144000" cy="5143500" type="screen16x9"/>
  <p:notesSz cx="6858000" cy="9144000"/>
  <p:embeddedFontLst>
    <p:embeddedFont>
      <p:font typeface="Average" panose="020B0604020202020204" charset="0"/>
      <p:regular r:id="rId39"/>
    </p:embeddedFont>
    <p:embeddedFont>
      <p:font typeface="Bree Serif" panose="020B0604020202020204" charset="0"/>
      <p:regular r:id="rId40"/>
    </p:embeddedFont>
    <p:embeddedFont>
      <p:font typeface="Calibri" panose="020F0502020204030204" pitchFamily="34" charset="0"/>
      <p:regular r:id="rId41"/>
      <p:bold r:id="rId42"/>
      <p:italic r:id="rId43"/>
      <p:boldItalic r:id="rId44"/>
    </p:embeddedFont>
    <p:embeddedFont>
      <p:font typeface="Oswald" panose="020B0604020202020204" charset="0"/>
      <p:regular r:id="rId45"/>
      <p:bold r:id="rId46"/>
    </p:embeddedFont>
    <p:embeddedFont>
      <p:font typeface="Roboto Mon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1" roundtripDataSignature="AMtx7mhrN0VZjpMeXmHQaTxH0fmdJEZU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19" autoAdjust="0"/>
  </p:normalViewPr>
  <p:slideViewPr>
    <p:cSldViewPr snapToGrid="0">
      <p:cViewPr varScale="1">
        <p:scale>
          <a:sx n="89" d="100"/>
          <a:sy n="89" d="100"/>
        </p:scale>
        <p:origin x="121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5246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Almost </a:t>
            </a:r>
          </a:p>
        </p:txBody>
      </p:sp>
    </p:spTree>
    <p:extLst>
      <p:ext uri="{BB962C8B-B14F-4D97-AF65-F5344CB8AC3E}">
        <p14:creationId xmlns:p14="http://schemas.microsoft.com/office/powerpoint/2010/main" val="1735465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3f00c33e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3f00c33e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3d7f317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83d7f3170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a:solidFill>
                  <a:srgbClr val="000000"/>
                </a:solidFill>
                <a:latin typeface="Roboto Mono"/>
                <a:ea typeface="Roboto Mono"/>
                <a:cs typeface="Roboto Mono"/>
                <a:sym typeface="Roboto Mono"/>
              </a:rPr>
              <a:t>Restaurant Recommendation Using Yelp Reviews</a:t>
            </a:r>
            <a:endParaRPr sz="4000" b="1">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a:solidFill>
                  <a:schemeClr val="lt1"/>
                </a:solidFill>
              </a:rPr>
              <a:t>Kausar Perveen | Sohan Puthran| Shouvik Sharma| Rahul Nair | Cheng Jiang</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13" y="2358318"/>
            <a:ext cx="2785182" cy="27851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804" y="2431058"/>
            <a:ext cx="2863970" cy="2712442"/>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ratings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Business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D44D266E-BCD0-4E9B-897D-6A4C54843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048" y="3605841"/>
            <a:ext cx="5132995" cy="137783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Review</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u="sng" dirty="0">
                <a:solidFill>
                  <a:srgbClr val="000000"/>
                </a:solidFill>
                <a:latin typeface="Arial"/>
              </a:rPr>
              <a:t>Users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spTree>
    <p:extLst>
      <p:ext uri="{BB962C8B-B14F-4D97-AF65-F5344CB8AC3E}">
        <p14:creationId xmlns:p14="http://schemas.microsoft.com/office/powerpoint/2010/main" val="3950881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highlight>
                  <a:srgbClr val="FF0000"/>
                </a:highlight>
              </a:rPr>
              <a:t>Exploratory Data Analysis</a:t>
            </a:r>
            <a:endParaRPr dirty="0">
              <a:solidFill>
                <a:srgbClr val="000000"/>
              </a:solidFill>
              <a:highlight>
                <a:srgbClr val="FF0000"/>
              </a:highlight>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7559401" cy="3118089"/>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highlight>
                  <a:srgbClr val="FF0000"/>
                </a:highlight>
              </a:rPr>
              <a:t>Exploratory Data Analysis</a:t>
            </a:r>
            <a:endParaRPr dirty="0">
              <a:highlight>
                <a:srgbClr val="FF0000"/>
              </a:highlight>
            </a:endParaRPr>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45759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rage"/>
                <a:ea typeface="Average"/>
                <a:cs typeface="Average"/>
                <a:sym typeface="Average"/>
              </a:rPr>
              <a:t>TOP 10 MOST RATED RESTAURANTS IN ILLINOIS</a:t>
            </a:r>
            <a:endParaRPr>
              <a:latin typeface="Average"/>
              <a:ea typeface="Average"/>
              <a:cs typeface="Average"/>
              <a:sym typeface="Average"/>
            </a:endParaRPr>
          </a:p>
          <a:p>
            <a:pPr marL="0" lvl="0" indent="0" algn="l"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4C0185-EACB-43A2-B7B6-6BFBC056336F}"/>
              </a:ext>
            </a:extLst>
          </p:cNvPr>
          <p:cNvSpPr>
            <a:spLocks noGrp="1"/>
          </p:cNvSpPr>
          <p:nvPr>
            <p:ph type="body" idx="1"/>
          </p:nvPr>
        </p:nvSpPr>
        <p:spPr/>
        <p:txBody>
          <a:bodyPr/>
          <a:lstStyle/>
          <a:p>
            <a:endParaRPr lang="en-US" dirty="0"/>
          </a:p>
        </p:txBody>
      </p:sp>
      <p:pic>
        <p:nvPicPr>
          <p:cNvPr id="4" name="Picture 2">
            <a:extLst>
              <a:ext uri="{FF2B5EF4-FFF2-40B4-BE49-F238E27FC236}">
                <a16:creationId xmlns:a16="http://schemas.microsoft.com/office/drawing/2014/main" id="{3784B108-E90A-4548-8EF4-1C7FB8CE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114425"/>
            <a:ext cx="5748158" cy="37415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92EAFB-DD11-482A-A406-29FDBDBD3214}"/>
              </a:ext>
            </a:extLst>
          </p:cNvPr>
          <p:cNvSpPr/>
          <p:nvPr/>
        </p:nvSpPr>
        <p:spPr>
          <a:xfrm>
            <a:off x="874925" y="683538"/>
            <a:ext cx="5499996" cy="738664"/>
          </a:xfrm>
          <a:prstGeom prst="rect">
            <a:avLst/>
          </a:prstGeom>
        </p:spPr>
        <p:txBody>
          <a:bodyPr wrap="square">
            <a:spAutoFit/>
          </a:bodyPr>
          <a:lstStyle/>
          <a:p>
            <a:r>
              <a:rPr lang="en-US" b="1" dirty="0">
                <a:latin typeface="Average" panose="020B0604020202020204" charset="0"/>
              </a:rPr>
              <a:t>HISTOGRAM OF AVERAGE STARS FOR ILLINOIS USERS</a:t>
            </a:r>
            <a:endParaRPr lang="en-US" dirty="0"/>
          </a:p>
          <a:p>
            <a:br>
              <a:rPr lang="en-US" dirty="0"/>
            </a:br>
            <a:endParaRPr lang="en-US" dirty="0"/>
          </a:p>
        </p:txBody>
      </p:sp>
      <p:sp>
        <p:nvSpPr>
          <p:cNvPr id="8" name="Google Shape;141;g83f00c33ef_0_0">
            <a:extLst>
              <a:ext uri="{FF2B5EF4-FFF2-40B4-BE49-F238E27FC236}">
                <a16:creationId xmlns:a16="http://schemas.microsoft.com/office/drawing/2014/main" id="{FA80883C-F3C2-42AE-9B42-477E30E3A3E0}"/>
              </a:ext>
            </a:extLst>
          </p:cNvPr>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highlight>
                  <a:srgbClr val="FF0000"/>
                </a:highlight>
              </a:rPr>
              <a:t>Exploratory Data Analysis</a:t>
            </a:r>
            <a:endParaRPr dirty="0">
              <a:highlight>
                <a:srgbClr val="FF0000"/>
              </a:highlight>
            </a:endParaRPr>
          </a:p>
        </p:txBody>
      </p:sp>
    </p:spTree>
    <p:extLst>
      <p:ext uri="{BB962C8B-B14F-4D97-AF65-F5344CB8AC3E}">
        <p14:creationId xmlns:p14="http://schemas.microsoft.com/office/powerpoint/2010/main" val="2423538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A8A1E8-D348-1D49-BA75-ADD1B82BDBAA}"/>
              </a:ext>
            </a:extLst>
          </p:cNvPr>
          <p:cNvPicPr>
            <a:picLocks noChangeAspect="1"/>
          </p:cNvPicPr>
          <p:nvPr/>
        </p:nvPicPr>
        <p:blipFill>
          <a:blip r:embed="rId2"/>
          <a:stretch>
            <a:fillRect/>
          </a:stretch>
        </p:blipFill>
        <p:spPr>
          <a:xfrm>
            <a:off x="420624" y="1531690"/>
            <a:ext cx="5065776" cy="3120756"/>
          </a:xfrm>
          <a:prstGeom prst="rect">
            <a:avLst/>
          </a:prstGeom>
        </p:spPr>
      </p:pic>
      <p:sp>
        <p:nvSpPr>
          <p:cNvPr id="2" name="Title 1">
            <a:extLst>
              <a:ext uri="{FF2B5EF4-FFF2-40B4-BE49-F238E27FC236}">
                <a16:creationId xmlns:a16="http://schemas.microsoft.com/office/drawing/2014/main" id="{E1B9BD47-2709-2E4F-BFCA-D7682F12392F}"/>
              </a:ext>
            </a:extLst>
          </p:cNvPr>
          <p:cNvSpPr>
            <a:spLocks noGrp="1"/>
          </p:cNvSpPr>
          <p:nvPr>
            <p:ph type="title"/>
          </p:nvPr>
        </p:nvSpPr>
        <p:spPr>
          <a:xfrm>
            <a:off x="82474" y="98238"/>
            <a:ext cx="4745557" cy="572700"/>
          </a:xfrm>
        </p:spPr>
        <p:txBody>
          <a:bodyPr/>
          <a:lstStyle/>
          <a:p>
            <a:r>
              <a:rPr lang="en-US" dirty="0">
                <a:solidFill>
                  <a:srgbClr val="000000"/>
                </a:solidFill>
                <a:highlight>
                  <a:srgbClr val="FF0000"/>
                </a:highlight>
              </a:rPr>
              <a:t>Exploratory Data Analysis</a:t>
            </a:r>
            <a:endParaRPr lang="en-US" dirty="0"/>
          </a:p>
        </p:txBody>
      </p:sp>
      <p:sp>
        <p:nvSpPr>
          <p:cNvPr id="5" name="TextBox 4">
            <a:extLst>
              <a:ext uri="{FF2B5EF4-FFF2-40B4-BE49-F238E27FC236}">
                <a16:creationId xmlns:a16="http://schemas.microsoft.com/office/drawing/2014/main" id="{82568EEB-63F6-9F44-B665-897FF6A674E1}"/>
              </a:ext>
            </a:extLst>
          </p:cNvPr>
          <p:cNvSpPr txBox="1"/>
          <p:nvPr/>
        </p:nvSpPr>
        <p:spPr>
          <a:xfrm>
            <a:off x="941832" y="1115568"/>
            <a:ext cx="5275909" cy="954107"/>
          </a:xfrm>
          <a:prstGeom prst="rect">
            <a:avLst/>
          </a:prstGeom>
          <a:noFill/>
        </p:spPr>
        <p:txBody>
          <a:bodyPr wrap="square" rtlCol="0">
            <a:spAutoFit/>
          </a:bodyPr>
          <a:lstStyle/>
          <a:p>
            <a:r>
              <a:rPr lang="en-US" b="1" dirty="0">
                <a:latin typeface="Average" panose="020B0604020202020204" charset="0"/>
              </a:rPr>
              <a:t>HISTOGRAM OF REVIEW COUNTS FOR ILLINOIS USERS</a:t>
            </a:r>
            <a:endParaRPr lang="en-US" dirty="0"/>
          </a:p>
          <a:p>
            <a:br>
              <a:rPr lang="en-US" dirty="0"/>
            </a:br>
            <a:endParaRPr lang="en-US" dirty="0"/>
          </a:p>
          <a:p>
            <a:endParaRPr lang="en-US" dirty="0"/>
          </a:p>
        </p:txBody>
      </p:sp>
    </p:spTree>
    <p:extLst>
      <p:ext uri="{BB962C8B-B14F-4D97-AF65-F5344CB8AC3E}">
        <p14:creationId xmlns:p14="http://schemas.microsoft.com/office/powerpoint/2010/main" val="1559193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BED-6115-B349-8A22-BB28A42F2357}"/>
              </a:ext>
            </a:extLst>
          </p:cNvPr>
          <p:cNvSpPr>
            <a:spLocks noGrp="1"/>
          </p:cNvSpPr>
          <p:nvPr>
            <p:ph type="title"/>
          </p:nvPr>
        </p:nvSpPr>
        <p:spPr>
          <a:xfrm>
            <a:off x="82474" y="98238"/>
            <a:ext cx="4974157" cy="572700"/>
          </a:xfrm>
        </p:spPr>
        <p:txBody>
          <a:bodyPr/>
          <a:lstStyle/>
          <a:p>
            <a:r>
              <a:rPr lang="en-US" dirty="0">
                <a:solidFill>
                  <a:srgbClr val="000000"/>
                </a:solidFill>
                <a:highlight>
                  <a:srgbClr val="FF0000"/>
                </a:highlight>
              </a:rPr>
              <a:t>Exploratory Data Analysis</a:t>
            </a:r>
            <a:endParaRPr lang="en-US" dirty="0"/>
          </a:p>
        </p:txBody>
      </p:sp>
      <p:pic>
        <p:nvPicPr>
          <p:cNvPr id="7" name="Picture 6">
            <a:extLst>
              <a:ext uri="{FF2B5EF4-FFF2-40B4-BE49-F238E27FC236}">
                <a16:creationId xmlns:a16="http://schemas.microsoft.com/office/drawing/2014/main" id="{5F8E4AA9-C320-504A-9FD0-812D2D2D8723}"/>
              </a:ext>
            </a:extLst>
          </p:cNvPr>
          <p:cNvPicPr>
            <a:picLocks noChangeAspect="1"/>
          </p:cNvPicPr>
          <p:nvPr/>
        </p:nvPicPr>
        <p:blipFill>
          <a:blip r:embed="rId3"/>
          <a:stretch>
            <a:fillRect/>
          </a:stretch>
        </p:blipFill>
        <p:spPr>
          <a:xfrm>
            <a:off x="713232" y="1469500"/>
            <a:ext cx="4798568" cy="3233818"/>
          </a:xfrm>
          <a:prstGeom prst="rect">
            <a:avLst/>
          </a:prstGeom>
        </p:spPr>
      </p:pic>
      <p:sp>
        <p:nvSpPr>
          <p:cNvPr id="8" name="TextBox 7">
            <a:extLst>
              <a:ext uri="{FF2B5EF4-FFF2-40B4-BE49-F238E27FC236}">
                <a16:creationId xmlns:a16="http://schemas.microsoft.com/office/drawing/2014/main" id="{A431C074-380E-644C-84BA-CEF1DAFB9E39}"/>
              </a:ext>
            </a:extLst>
          </p:cNvPr>
          <p:cNvSpPr txBox="1"/>
          <p:nvPr/>
        </p:nvSpPr>
        <p:spPr>
          <a:xfrm>
            <a:off x="960120" y="841248"/>
            <a:ext cx="5431536" cy="523220"/>
          </a:xfrm>
          <a:prstGeom prst="rect">
            <a:avLst/>
          </a:prstGeom>
          <a:noFill/>
        </p:spPr>
        <p:txBody>
          <a:bodyPr wrap="square" rtlCol="0">
            <a:spAutoFit/>
          </a:bodyPr>
          <a:lstStyle/>
          <a:p>
            <a:r>
              <a:rPr lang="en-US" b="1" dirty="0">
                <a:latin typeface="Average" panose="020B0604020202020204" charset="0"/>
              </a:rPr>
              <a:t>DISTRIBUTION OF REVIEW COUNTS FOR FIRST 22 VALUES</a:t>
            </a:r>
            <a:endParaRPr lang="en-US" dirty="0"/>
          </a:p>
          <a:p>
            <a:endParaRPr lang="en-US" dirty="0"/>
          </a:p>
        </p:txBody>
      </p:sp>
    </p:spTree>
    <p:extLst>
      <p:ext uri="{BB962C8B-B14F-4D97-AF65-F5344CB8AC3E}">
        <p14:creationId xmlns:p14="http://schemas.microsoft.com/office/powerpoint/2010/main" val="3453164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0F7B-ABAA-D94D-8971-608E4F9124A1}"/>
              </a:ext>
            </a:extLst>
          </p:cNvPr>
          <p:cNvSpPr>
            <a:spLocks noGrp="1"/>
          </p:cNvSpPr>
          <p:nvPr>
            <p:ph type="title"/>
          </p:nvPr>
        </p:nvSpPr>
        <p:spPr>
          <a:xfrm>
            <a:off x="82474" y="98238"/>
            <a:ext cx="5157038"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EFAC655E-04AC-A144-ACAA-CBF9A389801E}"/>
              </a:ext>
            </a:extLst>
          </p:cNvPr>
          <p:cNvPicPr>
            <a:picLocks noChangeAspect="1"/>
          </p:cNvPicPr>
          <p:nvPr/>
        </p:nvPicPr>
        <p:blipFill>
          <a:blip r:embed="rId2"/>
          <a:stretch>
            <a:fillRect/>
          </a:stretch>
        </p:blipFill>
        <p:spPr>
          <a:xfrm>
            <a:off x="222698" y="1601470"/>
            <a:ext cx="4626356" cy="3019306"/>
          </a:xfrm>
          <a:prstGeom prst="rect">
            <a:avLst/>
          </a:prstGeom>
        </p:spPr>
      </p:pic>
      <p:sp>
        <p:nvSpPr>
          <p:cNvPr id="5" name="TextBox 4">
            <a:extLst>
              <a:ext uri="{FF2B5EF4-FFF2-40B4-BE49-F238E27FC236}">
                <a16:creationId xmlns:a16="http://schemas.microsoft.com/office/drawing/2014/main" id="{C7F2D469-B862-664F-989E-04BA819D2E6A}"/>
              </a:ext>
            </a:extLst>
          </p:cNvPr>
          <p:cNvSpPr txBox="1"/>
          <p:nvPr/>
        </p:nvSpPr>
        <p:spPr>
          <a:xfrm>
            <a:off x="594360" y="1033272"/>
            <a:ext cx="5678501" cy="738664"/>
          </a:xfrm>
          <a:prstGeom prst="rect">
            <a:avLst/>
          </a:prstGeom>
          <a:noFill/>
        </p:spPr>
        <p:txBody>
          <a:bodyPr wrap="square" rtlCol="0">
            <a:spAutoFit/>
          </a:bodyPr>
          <a:lstStyle/>
          <a:p>
            <a:r>
              <a:rPr lang="en-US" b="1" dirty="0">
                <a:latin typeface="Average" panose="020B0604020202020204" charset="0"/>
              </a:rPr>
              <a:t>DISTRIBUTION OF USEFUL REVIEWS FOR USERS IN ILLINOIS</a:t>
            </a:r>
            <a:endParaRPr lang="en-US" dirty="0"/>
          </a:p>
          <a:p>
            <a:endParaRPr lang="en-US" dirty="0"/>
          </a:p>
          <a:p>
            <a:endParaRPr lang="en-US" dirty="0"/>
          </a:p>
        </p:txBody>
      </p:sp>
    </p:spTree>
    <p:extLst>
      <p:ext uri="{BB962C8B-B14F-4D97-AF65-F5344CB8AC3E}">
        <p14:creationId xmlns:p14="http://schemas.microsoft.com/office/powerpoint/2010/main" val="2622778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89AD-C771-F549-BD74-328C72A20DAB}"/>
              </a:ext>
            </a:extLst>
          </p:cNvPr>
          <p:cNvSpPr>
            <a:spLocks noGrp="1"/>
          </p:cNvSpPr>
          <p:nvPr>
            <p:ph type="title"/>
          </p:nvPr>
        </p:nvSpPr>
        <p:spPr>
          <a:xfrm>
            <a:off x="82474" y="98238"/>
            <a:ext cx="5029021"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D5136C0C-4EA8-5549-9D85-96E08833087C}"/>
              </a:ext>
            </a:extLst>
          </p:cNvPr>
          <p:cNvPicPr>
            <a:picLocks noChangeAspect="1"/>
          </p:cNvPicPr>
          <p:nvPr/>
        </p:nvPicPr>
        <p:blipFill>
          <a:blip r:embed="rId2"/>
          <a:stretch>
            <a:fillRect/>
          </a:stretch>
        </p:blipFill>
        <p:spPr>
          <a:xfrm>
            <a:off x="283022" y="1784350"/>
            <a:ext cx="4177218" cy="2815082"/>
          </a:xfrm>
          <a:prstGeom prst="rect">
            <a:avLst/>
          </a:prstGeom>
        </p:spPr>
      </p:pic>
      <p:sp>
        <p:nvSpPr>
          <p:cNvPr id="5" name="TextBox 4">
            <a:extLst>
              <a:ext uri="{FF2B5EF4-FFF2-40B4-BE49-F238E27FC236}">
                <a16:creationId xmlns:a16="http://schemas.microsoft.com/office/drawing/2014/main" id="{E6630A47-5745-794B-9492-9E8519AA0214}"/>
              </a:ext>
            </a:extLst>
          </p:cNvPr>
          <p:cNvSpPr txBox="1"/>
          <p:nvPr/>
        </p:nvSpPr>
        <p:spPr>
          <a:xfrm>
            <a:off x="283022" y="1143000"/>
            <a:ext cx="6062991" cy="738664"/>
          </a:xfrm>
          <a:prstGeom prst="rect">
            <a:avLst/>
          </a:prstGeom>
          <a:noFill/>
        </p:spPr>
        <p:txBody>
          <a:bodyPr wrap="square" rtlCol="0">
            <a:spAutoFit/>
          </a:bodyPr>
          <a:lstStyle/>
          <a:p>
            <a:r>
              <a:rPr lang="en-US" b="1" dirty="0">
                <a:latin typeface="Average" panose="020B0604020202020204" charset="0"/>
              </a:rPr>
              <a:t>DISTRIBUTION OF USEFUL REVIEW COUNTS FOR FIRST 17 VALUES</a:t>
            </a:r>
            <a:endParaRPr lang="en-US" dirty="0"/>
          </a:p>
          <a:p>
            <a:endParaRPr lang="en-US" dirty="0"/>
          </a:p>
          <a:p>
            <a:endParaRPr lang="en-US" dirty="0"/>
          </a:p>
        </p:txBody>
      </p:sp>
    </p:spTree>
    <p:extLst>
      <p:ext uri="{BB962C8B-B14F-4D97-AF65-F5344CB8AC3E}">
        <p14:creationId xmlns:p14="http://schemas.microsoft.com/office/powerpoint/2010/main" val="3798361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solidFill>
                  <a:srgbClr val="000000"/>
                </a:solidFill>
                <a:latin typeface="Bree Serif"/>
                <a:ea typeface="Bree Serif"/>
                <a:cs typeface="Bree Serif"/>
                <a:sym typeface="Bree Serif"/>
              </a:rPr>
              <a:t>Agenda</a:t>
            </a:r>
            <a:endParaRPr sz="300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50"/>
            <a:ext cx="8177700" cy="36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n-lt"/>
                <a:ea typeface="Average"/>
                <a:cs typeface="Average"/>
                <a:sym typeface="Average"/>
              </a:rPr>
              <a:t>1.	Problem Statement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2.	Data Preparation &amp; Data Cleaning</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3. 	EDA</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4.	Models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5.	Lessons Learned and Future Plans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6.	Deployment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7.	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CE74-4A90-0242-BFCE-677D325E97A3}"/>
              </a:ext>
            </a:extLst>
          </p:cNvPr>
          <p:cNvSpPr>
            <a:spLocks noGrp="1"/>
          </p:cNvSpPr>
          <p:nvPr>
            <p:ph type="title"/>
          </p:nvPr>
        </p:nvSpPr>
        <p:spPr>
          <a:xfrm>
            <a:off x="82474" y="98238"/>
            <a:ext cx="5047309"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A4A5A06F-00A6-7B49-8424-12E69AC86838}"/>
              </a:ext>
            </a:extLst>
          </p:cNvPr>
          <p:cNvPicPr>
            <a:picLocks noChangeAspect="1"/>
          </p:cNvPicPr>
          <p:nvPr/>
        </p:nvPicPr>
        <p:blipFill>
          <a:blip r:embed="rId2"/>
          <a:stretch>
            <a:fillRect/>
          </a:stretch>
        </p:blipFill>
        <p:spPr>
          <a:xfrm>
            <a:off x="529336" y="1294242"/>
            <a:ext cx="6465824" cy="3849258"/>
          </a:xfrm>
          <a:prstGeom prst="rect">
            <a:avLst/>
          </a:prstGeom>
        </p:spPr>
      </p:pic>
      <p:sp>
        <p:nvSpPr>
          <p:cNvPr id="5" name="TextBox 4">
            <a:extLst>
              <a:ext uri="{FF2B5EF4-FFF2-40B4-BE49-F238E27FC236}">
                <a16:creationId xmlns:a16="http://schemas.microsoft.com/office/drawing/2014/main" id="{CE27A217-8D19-3648-A878-D9FE29970F62}"/>
              </a:ext>
            </a:extLst>
          </p:cNvPr>
          <p:cNvSpPr txBox="1"/>
          <p:nvPr/>
        </p:nvSpPr>
        <p:spPr>
          <a:xfrm>
            <a:off x="859536" y="923544"/>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966362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highlight>
                  <a:srgbClr val="FF0000"/>
                </a:highlight>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a:blip r:embed="rId2"/>
          <a:stretch>
            <a:fillRect/>
          </a:stretch>
        </p:blipFill>
        <p:spPr>
          <a:xfrm>
            <a:off x="4818888" y="914400"/>
            <a:ext cx="3698748" cy="3983267"/>
          </a:xfrm>
          <a:prstGeom prst="rect">
            <a:avLst/>
          </a:prstGeom>
        </p:spPr>
      </p:pic>
      <p:sp>
        <p:nvSpPr>
          <p:cNvPr id="6" name="TextBox 5">
            <a:extLst>
              <a:ext uri="{FF2B5EF4-FFF2-40B4-BE49-F238E27FC236}">
                <a16:creationId xmlns:a16="http://schemas.microsoft.com/office/drawing/2014/main" id="{A4148C18-E808-084D-A1C8-4AE7FE1854FE}"/>
              </a:ext>
            </a:extLst>
          </p:cNvPr>
          <p:cNvSpPr txBox="1"/>
          <p:nvPr/>
        </p:nvSpPr>
        <p:spPr>
          <a:xfrm>
            <a:off x="347472" y="1801368"/>
            <a:ext cx="3538728" cy="2031325"/>
          </a:xfrm>
          <a:prstGeom prst="rect">
            <a:avLst/>
          </a:prstGeom>
          <a:noFill/>
        </p:spPr>
        <p:txBody>
          <a:bodyPr wrap="square" rtlCol="0">
            <a:spAutoFit/>
          </a:bodyPr>
          <a:lstStyle/>
          <a:p>
            <a:r>
              <a:rPr lang="en-US" b="1" dirty="0"/>
              <a:t>SUMMARY OF USER DATA FOR REVIEW COUNT AND USEFUL REVIEWS</a:t>
            </a:r>
          </a:p>
          <a:p>
            <a:endParaRPr lang="en-US" b="1" dirty="0"/>
          </a:p>
          <a:p>
            <a:r>
              <a:rPr lang="en-US" dirty="0"/>
              <a:t>THE DATA SUGGESTS OUTLIERS IN THE VALUES OF REVIEW COUNTS AND USEFUL REVIEWS</a:t>
            </a:r>
          </a:p>
          <a:p>
            <a:endParaRPr lang="en-US" dirty="0"/>
          </a:p>
          <a:p>
            <a:endParaRPr lang="en-US" dirty="0"/>
          </a:p>
        </p:txBody>
      </p:sp>
    </p:spTree>
    <p:extLst>
      <p:ext uri="{BB962C8B-B14F-4D97-AF65-F5344CB8AC3E}">
        <p14:creationId xmlns:p14="http://schemas.microsoft.com/office/powerpoint/2010/main" val="498924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64F-D83D-2D42-899B-0C2307E02D59}"/>
              </a:ext>
            </a:extLst>
          </p:cNvPr>
          <p:cNvSpPr>
            <a:spLocks noGrp="1"/>
          </p:cNvSpPr>
          <p:nvPr>
            <p:ph type="title"/>
          </p:nvPr>
        </p:nvSpPr>
        <p:spPr>
          <a:xfrm>
            <a:off x="82474" y="98238"/>
            <a:ext cx="5248477"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D0179D26-6D9F-4B4B-8A83-2E3866305195}"/>
              </a:ext>
            </a:extLst>
          </p:cNvPr>
          <p:cNvPicPr>
            <a:picLocks noChangeAspect="1"/>
          </p:cNvPicPr>
          <p:nvPr/>
        </p:nvPicPr>
        <p:blipFill>
          <a:blip r:embed="rId2"/>
          <a:stretch>
            <a:fillRect/>
          </a:stretch>
        </p:blipFill>
        <p:spPr>
          <a:xfrm>
            <a:off x="692912" y="1739900"/>
            <a:ext cx="2955544" cy="2576068"/>
          </a:xfrm>
          <a:prstGeom prst="rect">
            <a:avLst/>
          </a:prstGeom>
        </p:spPr>
      </p:pic>
      <p:pic>
        <p:nvPicPr>
          <p:cNvPr id="5" name="Picture 4">
            <a:extLst>
              <a:ext uri="{FF2B5EF4-FFF2-40B4-BE49-F238E27FC236}">
                <a16:creationId xmlns:a16="http://schemas.microsoft.com/office/drawing/2014/main" id="{E163834B-821B-6241-81EC-A004017B4A40}"/>
              </a:ext>
            </a:extLst>
          </p:cNvPr>
          <p:cNvPicPr>
            <a:picLocks noChangeAspect="1"/>
          </p:cNvPicPr>
          <p:nvPr/>
        </p:nvPicPr>
        <p:blipFill>
          <a:blip r:embed="rId3"/>
          <a:stretch>
            <a:fillRect/>
          </a:stretch>
        </p:blipFill>
        <p:spPr>
          <a:xfrm>
            <a:off x="4782312" y="1739900"/>
            <a:ext cx="3156712" cy="2438908"/>
          </a:xfrm>
          <a:prstGeom prst="rect">
            <a:avLst/>
          </a:prstGeom>
        </p:spPr>
      </p:pic>
      <p:sp>
        <p:nvSpPr>
          <p:cNvPr id="6" name="TextBox 5">
            <a:extLst>
              <a:ext uri="{FF2B5EF4-FFF2-40B4-BE49-F238E27FC236}">
                <a16:creationId xmlns:a16="http://schemas.microsoft.com/office/drawing/2014/main" id="{9F52C945-052C-7F4C-908E-634245E102B9}"/>
              </a:ext>
            </a:extLst>
          </p:cNvPr>
          <p:cNvSpPr txBox="1"/>
          <p:nvPr/>
        </p:nvSpPr>
        <p:spPr>
          <a:xfrm>
            <a:off x="777240" y="1280160"/>
            <a:ext cx="6756555" cy="307777"/>
          </a:xfrm>
          <a:prstGeom prst="rect">
            <a:avLst/>
          </a:prstGeom>
          <a:noFill/>
        </p:spPr>
        <p:txBody>
          <a:bodyPr wrap="square" rtlCol="0">
            <a:spAutoFit/>
          </a:bodyPr>
          <a:lstStyle/>
          <a:p>
            <a:r>
              <a:rPr lang="en-US" b="1" dirty="0"/>
              <a:t>CHECKING FOR OUTLIERS IN REVIEW COUNT AND USEFUL REVIEWS</a:t>
            </a:r>
          </a:p>
        </p:txBody>
      </p:sp>
    </p:spTree>
    <p:extLst>
      <p:ext uri="{BB962C8B-B14F-4D97-AF65-F5344CB8AC3E}">
        <p14:creationId xmlns:p14="http://schemas.microsoft.com/office/powerpoint/2010/main" val="3156616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1. column value extraction:- Extracted values (such as cuisine type, theme, etc.) from the category column of business data. Since we were creating a recommender system for restaurants in Illinois, we extracted records of restaurants in Illinois only.</a:t>
            </a:r>
            <a:endParaRPr dirty="0">
              <a:solidFill>
                <a:srgbClr val="000000"/>
              </a:solidFill>
            </a:endParaRPr>
          </a:p>
          <a:p>
            <a:pPr marL="0" lvl="0" indent="0" algn="l" rtl="0">
              <a:lnSpc>
                <a:spcPct val="115000"/>
              </a:lnSpc>
              <a:spcBef>
                <a:spcPts val="1600"/>
              </a:spcBef>
              <a:spcAft>
                <a:spcPts val="0"/>
              </a:spcAft>
              <a:buSzPts val="1800"/>
              <a:buNone/>
            </a:pPr>
            <a:r>
              <a:rPr lang="en-US" dirty="0">
                <a:solidFill>
                  <a:srgbClr val="000000"/>
                </a:solidFill>
              </a:rPr>
              <a:t>2. Null Values:- There were lot of columns with null values, mainly in the columns which were extracted from the category column, so we removed those columns which had null value count more than 300.</a:t>
            </a:r>
            <a:endParaRPr dirty="0">
              <a:solidFill>
                <a:srgbClr val="000000"/>
              </a:solidFill>
            </a:endParaRPr>
          </a:p>
          <a:p>
            <a:pPr marL="0" lvl="0" indent="0" algn="l" rtl="0">
              <a:lnSpc>
                <a:spcPct val="115000"/>
              </a:lnSpc>
              <a:spcBef>
                <a:spcPts val="1600"/>
              </a:spcBef>
              <a:spcAft>
                <a:spcPts val="0"/>
              </a:spcAft>
              <a:buSzPts val="1800"/>
              <a:buNone/>
            </a:pPr>
            <a:r>
              <a:rPr lang="en-US" dirty="0">
                <a:solidFill>
                  <a:srgbClr val="000000"/>
                </a:solidFill>
              </a:rPr>
              <a:t>3. Duplicate Record:- In Users data, there were lot of users who gave multiple reviews to the same restaurants. For that, we kept the most recent one and removed the others.</a:t>
            </a: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pic>
        <p:nvPicPr>
          <p:cNvPr id="121" name="Google Shape;121;g83ddf61570_0_15"/>
          <p:cNvPicPr preferRelativeResize="0"/>
          <p:nvPr/>
        </p:nvPicPr>
        <p:blipFill rotWithShape="1">
          <a:blip r:embed="rId3">
            <a:alphaModFix/>
          </a:blip>
          <a:srcRect l="4576" r="5633" b="6"/>
          <a:stretch/>
        </p:blipFill>
        <p:spPr>
          <a:xfrm>
            <a:off x="5803406" y="1274160"/>
            <a:ext cx="1214438" cy="219058"/>
          </a:xfrm>
          <a:prstGeom prst="rect">
            <a:avLst/>
          </a:prstGeom>
          <a:noFill/>
          <a:ln w="9525" cap="flat" cmpd="sng">
            <a:solidFill>
              <a:schemeClr val="lt1"/>
            </a:solidFill>
            <a:prstDash val="solid"/>
            <a:round/>
            <a:headEnd type="none" w="sm" len="sm"/>
            <a:tailEnd type="none" w="sm" len="sm"/>
          </a:ln>
        </p:spPr>
      </p:pic>
      <p:pic>
        <p:nvPicPr>
          <p:cNvPr id="122" name="Google Shape;122;g83ddf61570_0_15"/>
          <p:cNvPicPr preferRelativeResize="0"/>
          <p:nvPr/>
        </p:nvPicPr>
        <p:blipFill rotWithShape="1">
          <a:blip r:embed="rId4">
            <a:alphaModFix/>
          </a:blip>
          <a:srcRect/>
          <a:stretch/>
        </p:blipFill>
        <p:spPr>
          <a:xfrm>
            <a:off x="7788289" y="1274160"/>
            <a:ext cx="1066800" cy="219075"/>
          </a:xfrm>
          <a:prstGeom prst="rect">
            <a:avLst/>
          </a:prstGeom>
          <a:noFill/>
          <a:ln w="9525" cap="flat" cmpd="sng">
            <a:solidFill>
              <a:schemeClr val="lt1"/>
            </a:solidFill>
            <a:prstDash val="solid"/>
            <a:round/>
            <a:headEnd type="none" w="sm" len="sm"/>
            <a:tailEnd type="none" w="sm" len="sm"/>
          </a:ln>
        </p:spPr>
      </p:pic>
      <p:cxnSp>
        <p:nvCxnSpPr>
          <p:cNvPr id="123" name="Google Shape;123;g83ddf61570_0_15"/>
          <p:cNvCxnSpPr/>
          <p:nvPr/>
        </p:nvCxnSpPr>
        <p:spPr>
          <a:xfrm>
            <a:off x="7243763" y="1387212"/>
            <a:ext cx="307181" cy="0"/>
          </a:xfrm>
          <a:prstGeom prst="straightConnector1">
            <a:avLst/>
          </a:prstGeom>
          <a:noFill/>
          <a:ln w="9525" cap="flat" cmpd="sng">
            <a:solidFill>
              <a:srgbClr val="5E5E5E"/>
            </a:solidFill>
            <a:prstDash val="solid"/>
            <a:round/>
            <a:headEnd type="triangle" w="med" len="med"/>
            <a:tailEnd type="triangle" w="med" len="med"/>
          </a:ln>
        </p:spPr>
      </p:cxnSp>
      <p:sp>
        <p:nvSpPr>
          <p:cNvPr id="124" name="Google Shape;124;g83ddf61570_0_15"/>
          <p:cNvSpPr txBox="1"/>
          <p:nvPr/>
        </p:nvSpPr>
        <p:spPr>
          <a:xfrm>
            <a:off x="288911" y="847653"/>
            <a:ext cx="1793100" cy="3693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Business</a:t>
            </a:r>
            <a:endParaRPr/>
          </a:p>
        </p:txBody>
      </p:sp>
      <p:sp>
        <p:nvSpPr>
          <p:cNvPr id="125" name="Google Shape;125;g83ddf61570_0_15"/>
          <p:cNvSpPr txBox="1"/>
          <p:nvPr/>
        </p:nvSpPr>
        <p:spPr>
          <a:xfrm>
            <a:off x="288911" y="2562130"/>
            <a:ext cx="1793100" cy="3693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a:t>User</a:t>
            </a:r>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pic>
        <p:nvPicPr>
          <p:cNvPr id="127" name="Google Shape;127;g83ddf61570_0_15"/>
          <p:cNvPicPr preferRelativeResize="0"/>
          <p:nvPr/>
        </p:nvPicPr>
        <p:blipFill>
          <a:blip r:embed="rId5">
            <a:alphaModFix/>
          </a:blip>
          <a:stretch>
            <a:fillRect/>
          </a:stretch>
        </p:blipFill>
        <p:spPr>
          <a:xfrm>
            <a:off x="6086251" y="2062155"/>
            <a:ext cx="885825" cy="2286000"/>
          </a:xfrm>
          <a:prstGeom prst="rect">
            <a:avLst/>
          </a:prstGeom>
          <a:noFill/>
          <a:ln w="12700">
            <a:solidFill>
              <a:schemeClr val="accent1"/>
            </a:solidFill>
          </a:ln>
        </p:spPr>
      </p:pic>
      <p:pic>
        <p:nvPicPr>
          <p:cNvPr id="128" name="Google Shape;128;g83ddf61570_0_15"/>
          <p:cNvPicPr preferRelativeResize="0"/>
          <p:nvPr/>
        </p:nvPicPr>
        <p:blipFill>
          <a:blip r:embed="rId6">
            <a:alphaModFix/>
          </a:blip>
          <a:stretch>
            <a:fillRect/>
          </a:stretch>
        </p:blipFill>
        <p:spPr>
          <a:xfrm>
            <a:off x="7980058" y="2074644"/>
            <a:ext cx="360448" cy="2261022"/>
          </a:xfrm>
          <a:prstGeom prst="rect">
            <a:avLst/>
          </a:prstGeom>
          <a:noFill/>
          <a:ln w="12700">
            <a:solidFill>
              <a:schemeClr val="bg1"/>
            </a:solidFill>
          </a:ln>
        </p:spPr>
      </p:pic>
      <p:cxnSp>
        <p:nvCxnSpPr>
          <p:cNvPr id="129" name="Google Shape;129;g83ddf61570_0_15"/>
          <p:cNvCxnSpPr/>
          <p:nvPr/>
        </p:nvCxnSpPr>
        <p:spPr>
          <a:xfrm>
            <a:off x="7232929" y="3130125"/>
            <a:ext cx="307200" cy="0"/>
          </a:xfrm>
          <a:prstGeom prst="straightConnector1">
            <a:avLst/>
          </a:prstGeom>
          <a:noFill/>
          <a:ln w="9525" cap="flat" cmpd="sng">
            <a:solidFill>
              <a:srgbClr val="5E5E5E"/>
            </a:solidFill>
            <a:prstDash val="solid"/>
            <a:round/>
            <a:headEnd type="triangle" w="med" len="med"/>
            <a:tailEnd type="triangle" w="med" len="med"/>
          </a:ln>
        </p:spPr>
      </p:cxnSp>
      <p:sp>
        <p:nvSpPr>
          <p:cNvPr id="13" name="Text Box 4">
            <a:extLst>
              <a:ext uri="{FF2B5EF4-FFF2-40B4-BE49-F238E27FC236}">
                <a16:creationId xmlns:a16="http://schemas.microsoft.com/office/drawing/2014/main" id="{94F7797F-B02B-4F12-859C-681D31C121BA}"/>
              </a:ext>
            </a:extLst>
          </p:cNvPr>
          <p:cNvSpPr txBox="1">
            <a:spLocks noChangeArrowheads="1"/>
          </p:cNvSpPr>
          <p:nvPr/>
        </p:nvSpPr>
        <p:spPr bwMode="auto">
          <a:xfrm>
            <a:off x="288911" y="1157214"/>
            <a:ext cx="4725233" cy="120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50000"/>
              </a:lnSpc>
              <a:buSzPts val="1800"/>
              <a:buFont typeface="Noto Sans Symbols"/>
              <a:buChar char="▪"/>
            </a:pPr>
            <a:r>
              <a:rPr lang="en-US" dirty="0">
                <a:solidFill>
                  <a:schemeClr val="bg1"/>
                </a:solidFill>
              </a:rPr>
              <a:t>Spelling Correction for the </a:t>
            </a:r>
            <a:r>
              <a:rPr lang="en-US" dirty="0">
                <a:solidFill>
                  <a:srgbClr val="FF0000"/>
                </a:solidFill>
              </a:rPr>
              <a:t>City</a:t>
            </a:r>
            <a:r>
              <a:rPr lang="en-US" dirty="0">
                <a:solidFill>
                  <a:schemeClr val="bg1"/>
                </a:solidFill>
              </a:rPr>
              <a:t> variable</a:t>
            </a:r>
          </a:p>
          <a:p>
            <a:pPr marL="285750" lvl="0" indent="-285750">
              <a:lnSpc>
                <a:spcPct val="150000"/>
              </a:lnSpc>
              <a:buSzPts val="1800"/>
              <a:buFont typeface="Noto Sans Symbols"/>
              <a:buChar char="▪"/>
            </a:pPr>
            <a:r>
              <a:rPr lang="en-US" dirty="0">
                <a:solidFill>
                  <a:schemeClr val="bg1"/>
                </a:solidFill>
              </a:rPr>
              <a:t>Standardize the Date format of </a:t>
            </a:r>
            <a:r>
              <a:rPr lang="en-US" dirty="0">
                <a:solidFill>
                  <a:srgbClr val="FF0000"/>
                </a:solidFill>
              </a:rPr>
              <a:t>Hours</a:t>
            </a:r>
            <a:r>
              <a:rPr lang="en-US" dirty="0">
                <a:solidFill>
                  <a:schemeClr val="bg1"/>
                </a:solidFill>
              </a:rPr>
              <a:t> variable</a:t>
            </a:r>
          </a:p>
          <a:p>
            <a:pPr marL="285750" lvl="0" indent="-285750">
              <a:lnSpc>
                <a:spcPct val="150000"/>
              </a:lnSpc>
              <a:buSzPts val="1800"/>
              <a:buFont typeface="Noto Sans Symbols"/>
              <a:buChar char="▪"/>
            </a:pPr>
            <a:r>
              <a:rPr lang="en-US" dirty="0">
                <a:solidFill>
                  <a:schemeClr val="bg1"/>
                </a:solidFill>
              </a:rPr>
              <a:t>Remove </a:t>
            </a:r>
            <a:r>
              <a:rPr lang="en-US" dirty="0">
                <a:solidFill>
                  <a:schemeClr val="lt1"/>
                </a:solidFill>
              </a:rPr>
              <a:t>redundant </a:t>
            </a:r>
            <a:r>
              <a:rPr lang="en-US" dirty="0">
                <a:solidFill>
                  <a:srgbClr val="FF0000"/>
                </a:solidFill>
              </a:rPr>
              <a:t>Categories </a:t>
            </a:r>
            <a:endParaRPr lang="en-US" dirty="0"/>
          </a:p>
        </p:txBody>
      </p:sp>
      <p:sp>
        <p:nvSpPr>
          <p:cNvPr id="14" name="Text Box 4">
            <a:extLst>
              <a:ext uri="{FF2B5EF4-FFF2-40B4-BE49-F238E27FC236}">
                <a16:creationId xmlns:a16="http://schemas.microsoft.com/office/drawing/2014/main" id="{625B7A89-AAD6-4F1B-8232-5298721477F6}"/>
              </a:ext>
            </a:extLst>
          </p:cNvPr>
          <p:cNvSpPr txBox="1">
            <a:spLocks noChangeArrowheads="1"/>
          </p:cNvSpPr>
          <p:nvPr/>
        </p:nvSpPr>
        <p:spPr bwMode="auto">
          <a:xfrm>
            <a:off x="288910" y="3035790"/>
            <a:ext cx="4725233" cy="8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50000"/>
              </a:lnSpc>
              <a:buClr>
                <a:schemeClr val="lt1"/>
              </a:buClr>
              <a:buSzPts val="1800"/>
              <a:buFont typeface="Average"/>
              <a:buChar char="▪"/>
            </a:pPr>
            <a:r>
              <a:rPr lang="en-US" dirty="0">
                <a:solidFill>
                  <a:schemeClr val="lt1"/>
                </a:solidFill>
                <a:latin typeface="Average"/>
                <a:ea typeface="Average"/>
                <a:cs typeface="Average"/>
                <a:sym typeface="Average"/>
              </a:rPr>
              <a:t>Standardize account age by years</a:t>
            </a:r>
          </a:p>
          <a:p>
            <a:pPr marL="285750" indent="-285750">
              <a:lnSpc>
                <a:spcPct val="150000"/>
              </a:lnSpc>
              <a:buClr>
                <a:schemeClr val="lt1"/>
              </a:buClr>
              <a:buSzPts val="1800"/>
              <a:buFont typeface="Average"/>
              <a:buChar char="▪"/>
            </a:pPr>
            <a:r>
              <a:rPr lang="en-US" dirty="0">
                <a:solidFill>
                  <a:schemeClr val="lt1"/>
                </a:solidFill>
                <a:latin typeface="Average"/>
                <a:ea typeface="Average"/>
                <a:cs typeface="Average"/>
                <a:sym typeface="Average"/>
              </a:rPr>
              <a:t>Check the missing values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Exploratory Data Analysis</a:t>
            </a:r>
            <a:endParaRPr>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businesses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4620"/>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311700" y="3593657"/>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dataset consists of variety of different businesses indicated by the column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966662" y="1163578"/>
            <a:ext cx="1056739" cy="1054693"/>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966662" y="2969263"/>
            <a:ext cx="1126244" cy="1054693"/>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2121219" y="1388044"/>
            <a:ext cx="6601453" cy="82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800" dirty="0">
                <a:solidFill>
                  <a:schemeClr val="bg1"/>
                </a:solidFill>
                <a:latin typeface="Arial"/>
              </a:rPr>
              <a:t> A Recommend</a:t>
            </a:r>
            <a:r>
              <a:rPr lang="en-US" sz="1800" dirty="0">
                <a:solidFill>
                  <a:schemeClr val="bg1"/>
                </a:solidFill>
              </a:rPr>
              <a:t>ation</a:t>
            </a:r>
            <a:r>
              <a:rPr lang="en-US" sz="1800" dirty="0">
                <a:solidFill>
                  <a:schemeClr val="bg1"/>
                </a:solidFill>
                <a:latin typeface="Arial"/>
              </a:rPr>
              <a:t> System refers to a system that can predict the future preference of a set of items for a user</a:t>
            </a:r>
          </a:p>
          <a:p>
            <a:pPr marL="0" lvl="0" indent="0" algn="just"/>
            <a:r>
              <a:rPr lang="en-US" dirty="0"/>
              <a:t>restaurant </a:t>
            </a:r>
            <a:r>
              <a:rPr lang="en-US" dirty="0" err="1"/>
              <a:t>functions.</a:t>
            </a:r>
            <a:r>
              <a:rPr lang="en-US" sz="1800" dirty="0" err="1"/>
              <a:t>zz</a:t>
            </a:r>
            <a:endParaRPr lang="en-US" sz="1800" dirty="0"/>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2155971" y="2711950"/>
            <a:ext cx="6699270" cy="15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800" dirty="0">
                <a:solidFill>
                  <a:schemeClr val="bg1"/>
                </a:solidFill>
              </a:rPr>
              <a:t>Following are the models which we used:-</a:t>
            </a:r>
          </a:p>
          <a:p>
            <a:pPr marL="285750" indent="-285750">
              <a:buClr>
                <a:schemeClr val="bg1"/>
              </a:buClr>
              <a:buFont typeface="Wingdings" pitchFamily="2" charset="2"/>
              <a:buChar char="§"/>
            </a:pPr>
            <a:r>
              <a:rPr lang="en-US" sz="1800" dirty="0">
                <a:solidFill>
                  <a:schemeClr val="bg1"/>
                </a:solidFill>
              </a:rPr>
              <a:t>Singular Value Decomposition (SVD)</a:t>
            </a:r>
          </a:p>
          <a:p>
            <a:pPr marL="285750" indent="-285750">
              <a:buClr>
                <a:schemeClr val="bg1"/>
              </a:buClr>
              <a:buFont typeface="Wingdings" pitchFamily="2" charset="2"/>
              <a:buChar char="§"/>
            </a:pPr>
            <a:r>
              <a:rPr lang="en-US" sz="1800" dirty="0">
                <a:solidFill>
                  <a:schemeClr val="bg1"/>
                </a:solidFill>
              </a:rPr>
              <a:t>Approximate Nearest Neighbors</a:t>
            </a:r>
          </a:p>
          <a:p>
            <a:pPr marL="285750" indent="-285750">
              <a:buClr>
                <a:schemeClr val="bg1"/>
              </a:buClr>
              <a:buFont typeface="Wingdings" pitchFamily="2" charset="2"/>
              <a:buChar char="§"/>
            </a:pPr>
            <a:r>
              <a:rPr lang="en-US" sz="1800" dirty="0">
                <a:solidFill>
                  <a:schemeClr val="bg1"/>
                </a:solidFill>
              </a:rPr>
              <a:t>Collaborative Filtering</a:t>
            </a:r>
          </a:p>
          <a:p>
            <a:pPr marL="285750" indent="-285750">
              <a:buClr>
                <a:schemeClr val="bg1"/>
              </a:buClr>
              <a:buFont typeface="Wingdings" pitchFamily="2" charset="2"/>
              <a:buChar char="§"/>
            </a:pPr>
            <a:r>
              <a:rPr lang="en-US" sz="1800" dirty="0">
                <a:solidFill>
                  <a:schemeClr val="bg1"/>
                </a:solidFill>
              </a:rPr>
              <a:t>Hybrid Matrix Factorization</a:t>
            </a:r>
          </a:p>
          <a:p>
            <a:pPr marL="0" lvl="0" indent="0" algn="just">
              <a:buSzPts val="1600"/>
            </a:pPr>
            <a:endParaRPr lang="en-US" sz="1800" dirty="0"/>
          </a:p>
          <a:p>
            <a:pPr marL="0" lvl="0" indent="0"/>
            <a:endParaRPr lang="en-US" sz="1800" dirty="0">
              <a:solidFill>
                <a:srgbClr val="383838"/>
              </a:solidFill>
            </a:endParaRPr>
          </a:p>
          <a:p>
            <a:pPr marL="0" lvl="0" indent="0"/>
            <a:endParaRPr lang="en-US" sz="1800" dirty="0">
              <a:solidFill>
                <a:srgbClr val="38383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2" y="3251461"/>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spTree>
    <p:extLst>
      <p:ext uri="{BB962C8B-B14F-4D97-AF65-F5344CB8AC3E}">
        <p14:creationId xmlns:p14="http://schemas.microsoft.com/office/powerpoint/2010/main" val="1721373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485782148"/>
              </p:ext>
            </p:extLst>
          </p:nvPr>
        </p:nvGraphicFramePr>
        <p:xfrm>
          <a:off x="7116792" y="2025625"/>
          <a:ext cx="1765361" cy="773972"/>
        </p:xfrm>
        <a:graphic>
          <a:graphicData uri="http://schemas.openxmlformats.org/drawingml/2006/table">
            <a:tbl>
              <a:tblPr/>
              <a:tblGrid>
                <a:gridCol w="600871">
                  <a:extLst>
                    <a:ext uri="{9D8B030D-6E8A-4147-A177-3AD203B41FA5}">
                      <a16:colId xmlns:a16="http://schemas.microsoft.com/office/drawing/2014/main" val="3643621973"/>
                    </a:ext>
                  </a:extLst>
                </a:gridCol>
                <a:gridCol w="524289">
                  <a:extLst>
                    <a:ext uri="{9D8B030D-6E8A-4147-A177-3AD203B41FA5}">
                      <a16:colId xmlns:a16="http://schemas.microsoft.com/office/drawing/2014/main" val="744457014"/>
                    </a:ext>
                  </a:extLst>
                </a:gridCol>
                <a:gridCol w="640201">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0.976</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0.119</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0.880</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0.056</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30511"/>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cold-start or sparse interaction data scenarios.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832985"/>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Overfitting </a:t>
            </a:r>
          </a:p>
        </p:txBody>
      </p:sp>
    </p:spTree>
    <p:extLst>
      <p:ext uri="{BB962C8B-B14F-4D97-AF65-F5344CB8AC3E}">
        <p14:creationId xmlns:p14="http://schemas.microsoft.com/office/powerpoint/2010/main" val="170490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6"/>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dirty="0">
                <a:solidFill>
                  <a:schemeClr val="bg1">
                    <a:lumMod val="50000"/>
                  </a:schemeClr>
                </a:solidFill>
                <a:latin typeface="+mn-lt"/>
              </a:rPr>
              <a:t>:-</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Problem &amp; Vision</a:t>
            </a:r>
            <a:endParaRPr/>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3" y="76746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rPr>
              <a:t>KNN:-</a:t>
            </a:r>
          </a:p>
          <a:p>
            <a:pPr marL="0" lvl="0" indent="0" algn="l" rtl="0">
              <a:spcBef>
                <a:spcPts val="0"/>
              </a:spcBef>
              <a:spcAft>
                <a:spcPts val="0"/>
              </a:spcAft>
              <a:buNone/>
            </a:pPr>
            <a:endParaRPr b="1"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In this case, we created a different matrix factorization model using the user and item features and then get the new user’s parsed through which checks for its similarity with existing user and then recommends </a:t>
            </a:r>
            <a:r>
              <a:rPr lang="en-US">
                <a:solidFill>
                  <a:schemeClr val="bg1"/>
                </a:solidFill>
                <a:latin typeface="+mn-lt"/>
              </a:rPr>
              <a:t>restaurants.</a:t>
            </a:r>
            <a:endParaRPr lang="en-US" dirty="0">
              <a:solidFill>
                <a:schemeClr val="bg1"/>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Model</a:t>
            </a:r>
            <a:endParaRPr>
              <a:solidFill>
                <a:srgbClr val="000000"/>
              </a:solidFill>
            </a:endParaRPr>
          </a:p>
          <a:p>
            <a:pPr marL="0" lvl="0" indent="0" algn="l" rtl="0">
              <a:spcBef>
                <a:spcPts val="0"/>
              </a:spcBef>
              <a:spcAft>
                <a:spcPts val="0"/>
              </a:spcAft>
              <a:buNone/>
            </a:pPr>
            <a:endParaRPr/>
          </a:p>
        </p:txBody>
      </p:sp>
      <p:sp>
        <p:nvSpPr>
          <p:cNvPr id="162" name="Google Shape;162;g83f00c33ef_0_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a:p>
            <a:pPr marL="0" lvl="0" indent="0" algn="l" rtl="0">
              <a:spcBef>
                <a:spcPts val="0"/>
              </a:spcBef>
              <a:spcAft>
                <a:spcPts val="0"/>
              </a:spcAft>
              <a:buNone/>
            </a:pPr>
            <a:endParaRPr/>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83f00c33ef_0_27"/>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p:txBody>
      </p:sp>
      <p:sp>
        <p:nvSpPr>
          <p:cNvPr id="174" name="Google Shape;174;g83f00c33ef_0_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How recommendation systems works</a:t>
            </a:r>
          </a:p>
          <a:p>
            <a:pPr marL="285750" indent="-285750"/>
            <a:r>
              <a:rPr lang="en-IN" dirty="0">
                <a:solidFill>
                  <a:schemeClr val="bg1"/>
                </a:solidFill>
              </a:rPr>
              <a:t>Web Scraping </a:t>
            </a:r>
          </a:p>
          <a:p>
            <a:pPr marL="285750" indent="-285750"/>
            <a:r>
              <a:rPr lang="en-IN" dirty="0">
                <a:solidFill>
                  <a:schemeClr val="bg1"/>
                </a:solidFill>
              </a:rPr>
              <a:t>Data Cleaning is not easy</a:t>
            </a:r>
          </a:p>
          <a:p>
            <a:pPr marL="285750" indent="-285750"/>
            <a:r>
              <a:rPr lang="en-IN" dirty="0">
                <a:solidFill>
                  <a:schemeClr val="bg1"/>
                </a:solidFill>
              </a:rPr>
              <a:t>Extracting insights from data</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Location based recommendations</a:t>
            </a:r>
          </a:p>
          <a:p>
            <a:pPr marL="285750" indent="-285750"/>
            <a:r>
              <a:rPr lang="en-IN" dirty="0">
                <a:solidFill>
                  <a:schemeClr val="bg1"/>
                </a:solidFill>
              </a:rPr>
              <a:t>Expand the system for the entire country</a:t>
            </a:r>
          </a:p>
          <a:p>
            <a:pPr marL="285750" indent="-285750"/>
            <a:r>
              <a:rPr lang="en-IN" dirty="0">
                <a:solidFill>
                  <a:schemeClr val="bg1"/>
                </a:solidFill>
              </a:rPr>
              <a:t>Build a complete website for the system</a:t>
            </a:r>
          </a:p>
          <a:p>
            <a:pPr marL="285750" indent="-285750"/>
            <a:r>
              <a:rPr lang="en-IN" dirty="0">
                <a:solidFill>
                  <a:schemeClr val="bg1"/>
                </a:solidFill>
              </a:rPr>
              <a:t>Take user inputs and update the database</a:t>
            </a:r>
          </a:p>
          <a:p>
            <a:pPr marL="285750" indent="-285750"/>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83d7f3170d_0_10"/>
          <p:cNvSpPr txBox="1">
            <a:spLocks noGrp="1"/>
          </p:cNvSpPr>
          <p:nvPr>
            <p:ph type="title"/>
          </p:nvPr>
        </p:nvSpPr>
        <p:spPr>
          <a:xfrm>
            <a:off x="64388" y="1925"/>
            <a:ext cx="6436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Project Goal</a:t>
            </a:r>
            <a:endParaRPr dirty="0">
              <a:solidFill>
                <a:srgbClr val="000000"/>
              </a:solidFill>
            </a:endParaRPr>
          </a:p>
        </p:txBody>
      </p:sp>
      <p:pic>
        <p:nvPicPr>
          <p:cNvPr id="82" name="Google Shape;82;g83d7f3170d_0_10" descr="Related image"/>
          <p:cNvPicPr preferRelativeResize="0"/>
          <p:nvPr/>
        </p:nvPicPr>
        <p:blipFill rotWithShape="1">
          <a:blip r:embed="rId3">
            <a:alphaModFix/>
          </a:blip>
          <a:srcRect/>
          <a:stretch/>
        </p:blipFill>
        <p:spPr>
          <a:xfrm>
            <a:off x="6500888" y="965858"/>
            <a:ext cx="2274200" cy="3820451"/>
          </a:xfrm>
          <a:prstGeom prst="rect">
            <a:avLst/>
          </a:prstGeom>
          <a:noFill/>
          <a:ln>
            <a:noFill/>
          </a:ln>
        </p:spPr>
      </p:pic>
      <p:sp>
        <p:nvSpPr>
          <p:cNvPr id="2" name="Text Placeholder 1">
            <a:extLst>
              <a:ext uri="{FF2B5EF4-FFF2-40B4-BE49-F238E27FC236}">
                <a16:creationId xmlns:a16="http://schemas.microsoft.com/office/drawing/2014/main" id="{C2E02E42-7C2A-49CE-BB08-9FE99A5CED20}"/>
              </a:ext>
            </a:extLst>
          </p:cNvPr>
          <p:cNvSpPr>
            <a:spLocks noGrp="1"/>
          </p:cNvSpPr>
          <p:nvPr>
            <p:ph type="body" idx="1"/>
          </p:nvPr>
        </p:nvSpPr>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Datasets</a:t>
            </a:r>
            <a:endParaRPr>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5" y="790165"/>
            <a:ext cx="8520600" cy="3416400"/>
          </a:xfrm>
        </p:spPr>
        <p:txBody>
          <a:bodyPr/>
          <a:lstStyle/>
          <a:p>
            <a:pPr>
              <a:buClrTx/>
              <a:buFont typeface="Wingdings" panose="05000000000000000000" pitchFamily="2" charset="2"/>
              <a:buChar char="§"/>
            </a:pP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192,609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6,685,900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Business</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335742"/>
            <a:ext cx="3396800" cy="2587608"/>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ratings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1922</TotalTime>
  <Words>1826</Words>
  <Application>Microsoft Office PowerPoint</Application>
  <PresentationFormat>On-screen Show (16:9)</PresentationFormat>
  <Paragraphs>229</Paragraphs>
  <Slides>36</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Oswald</vt:lpstr>
      <vt:lpstr>Bree Serif</vt:lpstr>
      <vt:lpstr>Roboto Mono</vt:lpstr>
      <vt:lpstr>Arial</vt:lpstr>
      <vt:lpstr>Noto Sans Symbols</vt:lpstr>
      <vt:lpstr>Calibri</vt:lpstr>
      <vt:lpstr>Wingdings</vt:lpstr>
      <vt:lpstr>Average</vt:lpstr>
      <vt:lpstr>Slate</vt:lpstr>
      <vt:lpstr>Restaurant Recommendation Using Yelp Reviews</vt:lpstr>
      <vt:lpstr>Agenda</vt:lpstr>
      <vt:lpstr>Problem &amp; Vision</vt:lpstr>
      <vt:lpstr>Project Goal</vt:lpstr>
      <vt:lpstr>Datasets</vt:lpstr>
      <vt:lpstr>Exploratory Data Analysis</vt:lpstr>
      <vt:lpstr>Exploratory Data Analysis</vt:lpstr>
      <vt:lpstr>Exploratory Data Analysis</vt:lpstr>
      <vt:lpstr>Exploratory Data Analysis</vt:lpstr>
      <vt:lpstr>Exploratory Data Analysis</vt:lpstr>
      <vt:lpstr>Data Preparation</vt:lpstr>
      <vt:lpstr>Data Preparation</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Data Cleaning</vt:lpstr>
      <vt:lpstr>Data Cleaning </vt:lpstr>
      <vt:lpstr>Exploratory Data Analysis</vt:lpstr>
      <vt:lpstr>PowerPoint Presentation</vt:lpstr>
      <vt:lpstr>Models </vt:lpstr>
      <vt:lpstr>Models </vt:lpstr>
      <vt:lpstr>Models</vt:lpstr>
      <vt:lpstr>Models </vt:lpstr>
      <vt:lpstr>Models </vt:lpstr>
      <vt:lpstr>Model </vt:lpstr>
      <vt:lpstr>Results </vt:lpstr>
      <vt:lpstr>Results</vt:lpstr>
      <vt:lpstr>Lessons Learned</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Shouvik Sharma</cp:lastModifiedBy>
  <cp:revision>80</cp:revision>
  <dcterms:modified xsi:type="dcterms:W3CDTF">2020-04-25T05:29:42Z</dcterms:modified>
</cp:coreProperties>
</file>